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53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p.mmr.cz/cs/Vyzvy/Seznam/Vyzva-c-68-Zvysovani-kvality-a-dostupnosti-Infrast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</a:t>
            </a:r>
            <a:r>
              <a:rPr lang="cs-CZ" sz="4000" b="1" dirty="0" smtClean="0"/>
              <a:t>5 </a:t>
            </a:r>
            <a:r>
              <a:rPr lang="cs-CZ" sz="4000" b="1" dirty="0"/>
              <a:t>– IROP </a:t>
            </a:r>
            <a:r>
              <a:rPr lang="cs-CZ" sz="4000" b="1" dirty="0" smtClean="0"/>
              <a:t>– Infrastruktura pro vzdělávání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400" b="1" dirty="0">
                <a:cs typeface="Calibri" panose="020F0502020204030204" pitchFamily="34" charset="0"/>
              </a:rPr>
              <a:t/>
            </a:r>
            <a:br>
              <a:rPr lang="cs-CZ" sz="4400" b="1" dirty="0">
                <a:cs typeface="Calibri" panose="020F0502020204030204" pitchFamily="34" charset="0"/>
              </a:rPr>
            </a:b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</a:t>
            </a:r>
            <a:r>
              <a:rPr lang="cs-CZ" sz="4000" b="1" dirty="0" smtClean="0"/>
              <a:t>Vysočiny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2000" b="1" dirty="0" smtClean="0"/>
              <a:t>17</a:t>
            </a:r>
            <a:r>
              <a:rPr lang="cs-CZ" sz="2000" b="1" dirty="0" smtClean="0"/>
              <a:t>. 2</a:t>
            </a:r>
            <a:r>
              <a:rPr lang="cs-CZ" sz="2000" b="1" dirty="0" smtClean="0"/>
              <a:t>. </a:t>
            </a:r>
            <a:r>
              <a:rPr lang="cs-CZ" sz="2000" b="1" dirty="0" smtClean="0"/>
              <a:t>2020 </a:t>
            </a:r>
            <a:r>
              <a:rPr lang="cs-CZ" sz="2000" b="1" dirty="0"/>
              <a:t>v </a:t>
            </a:r>
            <a:r>
              <a:rPr lang="cs-CZ" sz="2000" b="1" dirty="0" smtClean="0"/>
              <a:t>9:00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4527750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Doklady o právní subjektivitě žadatele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majetku, který je předmětem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ohlášení. Případně stavební povolení nebo souhlas s provedením ohlášeného stavebního záměru, nebo veřejnoprávní smlouva nahrazující stavební povolení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stavby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řízení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Výpis z Rejstříku škol a školských zařízení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formálního hodnocení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=""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</a:t>
            </a:r>
            <a:r>
              <a:rPr lang="cs-CZ" b="1" dirty="0" smtClean="0"/>
              <a:t>25</a:t>
            </a:r>
            <a:r>
              <a:rPr lang="cs-CZ" b="1" dirty="0" smtClean="0"/>
              <a:t> </a:t>
            </a:r>
            <a:r>
              <a:rPr lang="cs-CZ" b="1" dirty="0"/>
              <a:t>bodů ze </a:t>
            </a:r>
            <a:r>
              <a:rPr lang="cs-CZ" b="1" dirty="0" smtClean="0"/>
              <a:t>50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info@masmost.cz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e-mail: jasova@masmost.cz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</a:t>
            </a:r>
            <a:r>
              <a:rPr lang="cs-CZ" sz="1600" dirty="0" smtClean="0"/>
              <a:t>3.2.2020 14:00:00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		       ukončení příjmu žádostí       </a:t>
            </a:r>
            <a:r>
              <a:rPr lang="cs-CZ" sz="1600" dirty="0" smtClean="0"/>
              <a:t>6.3.2020 14:00:00</a:t>
            </a:r>
            <a:endParaRPr lang="cs-CZ" sz="1600" dirty="0"/>
          </a:p>
          <a:p>
            <a:r>
              <a:rPr lang="cs-CZ" sz="1600" b="1" dirty="0"/>
              <a:t>Realizace projektů:                                </a:t>
            </a:r>
            <a:r>
              <a:rPr lang="cs-CZ" sz="1600" dirty="0"/>
              <a:t>1. 1. 2014 – </a:t>
            </a:r>
            <a:r>
              <a:rPr lang="cs-CZ" sz="1600" dirty="0" smtClean="0"/>
              <a:t>15</a:t>
            </a:r>
            <a:r>
              <a:rPr lang="cs-CZ" sz="1600" dirty="0" smtClean="0"/>
              <a:t>.10. 2020</a:t>
            </a:r>
            <a:endParaRPr lang="cs-CZ" sz="1600" dirty="0"/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</a:t>
            </a:r>
            <a:r>
              <a:rPr lang="cs-CZ" sz="1600" dirty="0" smtClean="0"/>
              <a:t>1.072.070,00 </a:t>
            </a:r>
            <a:r>
              <a:rPr lang="cs-CZ" sz="1600" dirty="0"/>
              <a:t>Kč</a:t>
            </a:r>
          </a:p>
          <a:p>
            <a:r>
              <a:rPr lang="cs-CZ" sz="1600" b="1" dirty="0"/>
              <a:t>Celkové způsobilé výdaje: </a:t>
            </a:r>
            <a:r>
              <a:rPr lang="cs-CZ" sz="1600" dirty="0"/>
              <a:t>min. 200.000 Kč   max. </a:t>
            </a:r>
            <a:r>
              <a:rPr lang="cs-CZ" sz="1600" dirty="0"/>
              <a:t>1.072.070,00 Kč</a:t>
            </a:r>
          </a:p>
          <a:p>
            <a:r>
              <a:rPr lang="cs-CZ" b="1" dirty="0" smtClean="0"/>
              <a:t>Financování </a:t>
            </a:r>
            <a:r>
              <a:rPr lang="cs-CZ" b="1" dirty="0"/>
              <a:t>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5</a:t>
            </a:r>
            <a:r>
              <a:rPr lang="cs-CZ" sz="3600" b="1" dirty="0" smtClean="0"/>
              <a:t>. </a:t>
            </a:r>
            <a:r>
              <a:rPr lang="cs-CZ" sz="3600" b="1" dirty="0"/>
              <a:t>Výzva – </a:t>
            </a:r>
            <a:r>
              <a:rPr lang="cs-CZ" sz="3600" b="1" dirty="0"/>
              <a:t>Infrastruktura pro vzdělávání</a:t>
            </a:r>
            <a:endParaRPr lang="cs-CZ" sz="3600" b="1" dirty="0"/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</a:t>
            </a:r>
            <a:r>
              <a:rPr lang="en-US" b="1" dirty="0" smtClean="0"/>
              <a:t>6</a:t>
            </a:r>
            <a:r>
              <a:rPr lang="cs-CZ" b="1" dirty="0" smtClean="0"/>
              <a:t>8</a:t>
            </a:r>
            <a:r>
              <a:rPr lang="en-US" b="1" dirty="0" smtClean="0"/>
              <a:t> </a:t>
            </a:r>
            <a:r>
              <a:rPr lang="cs-CZ" sz="1400" b="1" dirty="0" smtClean="0"/>
              <a:t>(</a:t>
            </a:r>
            <a:r>
              <a:rPr lang="cs-CZ" sz="1400" b="1" dirty="0">
                <a:hlinkClick r:id="rId8"/>
              </a:rPr>
              <a:t>http://</a:t>
            </a:r>
            <a:r>
              <a:rPr lang="cs-CZ" sz="1400" b="1" dirty="0" smtClean="0">
                <a:hlinkClick r:id="rId8"/>
              </a:rPr>
              <a:t>www.irop.mmr.cz/</a:t>
            </a:r>
            <a:r>
              <a:rPr lang="cs-CZ" sz="1400" b="1" dirty="0" err="1" smtClean="0">
                <a:hlinkClick r:id="rId8"/>
              </a:rPr>
              <a:t>cs</a:t>
            </a:r>
            <a:r>
              <a:rPr lang="cs-CZ" sz="1400" b="1" dirty="0" smtClean="0">
                <a:hlinkClick r:id="rId8"/>
              </a:rPr>
              <a:t>/</a:t>
            </a:r>
            <a:r>
              <a:rPr lang="cs-CZ" sz="1400" b="1" dirty="0" err="1" smtClean="0">
                <a:hlinkClick r:id="rId8"/>
              </a:rPr>
              <a:t>Vyzvy</a:t>
            </a:r>
            <a:r>
              <a:rPr lang="cs-CZ" sz="1400" b="1" dirty="0" smtClean="0">
                <a:hlinkClick r:id="rId8"/>
              </a:rPr>
              <a:t>/Seznam/Vyzva-c-68-Zvysovani-kvality-a-dostupnosti-Infrast</a:t>
            </a:r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vyhlášen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68,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se řídí platnými specifickými pravidly v den vyhlášení výzvy MAS.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Výzva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č. 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– MAS MOST Vysočiny – IROP – </a:t>
            </a:r>
            <a:r>
              <a:rPr lang="cs-CZ" b="1" dirty="0"/>
              <a:t>Infrastruktura pro vzdělávání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Interní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kraje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organizace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zřizované nebo zakládané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kraji</a:t>
            </a:r>
          </a:p>
          <a:p>
            <a:pPr marL="400050" lvl="1" indent="0">
              <a:buNone/>
            </a:pP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obce, organizace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zřizované nebo zakládané obcemi                                                                                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nestátní neziskové 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církve, církevní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organizační složky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státu, příspěvkové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organizace organizačních složek státu                                                                        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Infrastruktura základních škol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školy a školská zařízení v oblasti základního vzdělávání                                                                </a:t>
            </a:r>
            <a:endParaRPr lang="cs-CZ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další subjekty podílející se na realizaci vzdělávacích aktivit 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Infrastruktura pro zájmové a neformální vzdělávání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školy a školská zařízení v oblasti  základního vzdělávání                                                                    </a:t>
            </a:r>
            <a:endParaRPr lang="cs-CZ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další subjekty podílející se na realizaci vzdělávacích aktivit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sociálně vyloučené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ohrožené sociálním vyloučením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se speciálními vzdělávacími potřebami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Pedagogičtí pracovníci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Pracovníci a dobrovolní pracovníci organizací působících v oblasti vzdělávání nebo asistenčních služeb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Aktivita „Infrastruktura základních škol“: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Žáci (studenti)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„Infrastruktura pro zájmové, neformální  vzdělávání“: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Žáci (studenti)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Děti v předškolním vzdělávání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Pracovníci a dobrovolní pracovníci organizací působících v oblasti neformálního a zájmového vzdělávání dětí a mládeže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Dospělí v dalším vzdělávání 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49244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Aktivita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Infrastruktura základních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škol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Aktivita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Infrastruktura pro zájmové a neformální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50000 – počet podpořených vzdělávacích zařízení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50001 – kapacita podporovaných zařízení péče o děti nebo vzdělávacích zařízení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524000"/>
            <a:ext cx="10024533" cy="4113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Infrastruktura základních škol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stavby a stavební práce spojené s výstavbou infrastruktury základních škol včetně vybudování přípojky pro přivedení inženýrských sítí;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rekonstrukce a stavební úpravy stávající infrastruktury (včetně zabezpečení bezbariérovosti dle vyhlášky č. 398/2009 Sb.);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pořízení vybavení budov a učeben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; pořízení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kompenzačních pomůcek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; 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zajištění vnitřní konektivity školy a připojení k internetu.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klíčové kompetence (komunikace v cizích jazycích, práce s digitálními technologiemi, přírodní vědy, technické a řemeslné obory);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budování bezbariérovosti škol.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Projektové záměry musí být v souladu s Místním akčním plánem vzdělávání.                    </a:t>
            </a: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Aktivita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Infrastruktura pro zájmové a neformální vzdělávání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přístavby, nástavby a stavební práce spojené s vybudováním infrastruktury pro zájmové a neformální vzdělávání;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rekonstrukce a stavební úpravy stávající infrastruktury (včetně zabezpečení bezbariérovosti dle vyhlášky č. 398/2009 Sb.);                                                                                                   - pořízení vybavení budov a učeben.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Podpora může být poskytnuta pouze ve vazbě na klíčové kompetence (komunikace v cizích jazycích, práce s digitálními technologiemi, přírodní vědy, technické a řemeslné obory).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Projektové záměry musí být v souladu s Místním akčním plánem vzdělávání nebo s Krajským akčním plánem vzdělávání. 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1479</TotalTime>
  <Words>931</Words>
  <Application>Microsoft Office PowerPoint</Application>
  <PresentationFormat>Vlastní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Stébla</vt:lpstr>
      <vt:lpstr>Seminář pro žadatele výzva č. 5 – IROP – Infrastruktura pro vzdělávání   MAS MOST Vysočiny  17. 2. 2020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Kutnerova</cp:lastModifiedBy>
  <cp:revision>127</cp:revision>
  <cp:lastPrinted>2018-07-12T09:48:04Z</cp:lastPrinted>
  <dcterms:created xsi:type="dcterms:W3CDTF">2016-06-21T08:51:22Z</dcterms:created>
  <dcterms:modified xsi:type="dcterms:W3CDTF">2020-05-12T09:13:48Z</dcterms:modified>
</cp:coreProperties>
</file>